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3" r:id="rId12"/>
    <p:sldId id="278" r:id="rId13"/>
    <p:sldId id="279" r:id="rId14"/>
    <p:sldId id="268" r:id="rId15"/>
    <p:sldId id="269" r:id="rId16"/>
    <p:sldId id="270" r:id="rId17"/>
    <p:sldId id="271" r:id="rId18"/>
    <p:sldId id="274" r:id="rId19"/>
    <p:sldId id="275" r:id="rId20"/>
    <p:sldId id="276" r:id="rId21"/>
    <p:sldId id="277" r:id="rId22"/>
    <p:sldId id="272" r:id="rId2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38953AF2-C7EB-4CB2-80EC-4FBD55FD5D5B}"/>
    <pc:docChg chg="custSel modSld">
      <pc:chgData name="Fluitsma, D.W.P.M. (Daniel)" userId="aab17d33-b89b-4526-b7c1-165dab8f619f" providerId="ADAL" clId="{38953AF2-C7EB-4CB2-80EC-4FBD55FD5D5B}" dt="2023-01-14T15:09:49.762" v="74" actId="20577"/>
      <pc:docMkLst>
        <pc:docMk/>
      </pc:docMkLst>
      <pc:sldChg chg="modSp mod">
        <pc:chgData name="Fluitsma, D.W.P.M. (Daniel)" userId="aab17d33-b89b-4526-b7c1-165dab8f619f" providerId="ADAL" clId="{38953AF2-C7EB-4CB2-80EC-4FBD55FD5D5B}" dt="2023-01-14T15:09:49.762" v="74" actId="20577"/>
        <pc:sldMkLst>
          <pc:docMk/>
          <pc:sldMk cId="1134995742" sldId="269"/>
        </pc:sldMkLst>
        <pc:spChg chg="mod">
          <ac:chgData name="Fluitsma, D.W.P.M. (Daniel)" userId="aab17d33-b89b-4526-b7c1-165dab8f619f" providerId="ADAL" clId="{38953AF2-C7EB-4CB2-80EC-4FBD55FD5D5B}" dt="2023-01-14T15:09:49.762" v="74" actId="20577"/>
          <ac:spMkLst>
            <pc:docMk/>
            <pc:sldMk cId="1134995742" sldId="269"/>
            <ac:spMk id="13315" creationId="{00000000-0000-0000-0000-000000000000}"/>
          </ac:spMkLst>
        </pc:spChg>
      </pc:sldChg>
      <pc:sldChg chg="modSp mod">
        <pc:chgData name="Fluitsma, D.W.P.M. (Daniel)" userId="aab17d33-b89b-4526-b7c1-165dab8f619f" providerId="ADAL" clId="{38953AF2-C7EB-4CB2-80EC-4FBD55FD5D5B}" dt="2023-01-14T15:09:27.995" v="25" actId="20577"/>
        <pc:sldMkLst>
          <pc:docMk/>
          <pc:sldMk cId="260025094" sldId="270"/>
        </pc:sldMkLst>
        <pc:spChg chg="mod">
          <ac:chgData name="Fluitsma, D.W.P.M. (Daniel)" userId="aab17d33-b89b-4526-b7c1-165dab8f619f" providerId="ADAL" clId="{38953AF2-C7EB-4CB2-80EC-4FBD55FD5D5B}" dt="2023-01-14T15:09:27.995" v="25" actId="20577"/>
          <ac:spMkLst>
            <pc:docMk/>
            <pc:sldMk cId="260025094" sldId="270"/>
            <ac:spMk id="14339" creationId="{00000000-0000-0000-0000-000000000000}"/>
          </ac:spMkLst>
        </pc:spChg>
      </pc:sldChg>
    </pc:docChg>
  </pc:docChgLst>
  <pc:docChgLst>
    <pc:chgData name="Fluitsma, D.W.P.M. (Daniel)" userId="aab17d33-b89b-4526-b7c1-165dab8f619f" providerId="ADAL" clId="{D618A786-D766-4B89-AC25-6A36B56A729D}"/>
    <pc:docChg chg="custSel modSld">
      <pc:chgData name="Fluitsma, D.W.P.M. (Daniel)" userId="aab17d33-b89b-4526-b7c1-165dab8f619f" providerId="ADAL" clId="{D618A786-D766-4B89-AC25-6A36B56A729D}" dt="2023-02-13T12:45:37.894" v="89" actId="20577"/>
      <pc:docMkLst>
        <pc:docMk/>
      </pc:docMkLst>
      <pc:sldChg chg="modSp mod">
        <pc:chgData name="Fluitsma, D.W.P.M. (Daniel)" userId="aab17d33-b89b-4526-b7c1-165dab8f619f" providerId="ADAL" clId="{D618A786-D766-4B89-AC25-6A36B56A729D}" dt="2023-02-13T12:45:37.894" v="89" actId="20577"/>
        <pc:sldMkLst>
          <pc:docMk/>
          <pc:sldMk cId="2204589575" sldId="261"/>
        </pc:sldMkLst>
        <pc:spChg chg="mod">
          <ac:chgData name="Fluitsma, D.W.P.M. (Daniel)" userId="aab17d33-b89b-4526-b7c1-165dab8f619f" providerId="ADAL" clId="{D618A786-D766-4B89-AC25-6A36B56A729D}" dt="2023-02-13T12:45:37.894" v="89" actId="20577"/>
          <ac:spMkLst>
            <pc:docMk/>
            <pc:sldMk cId="2204589575" sldId="261"/>
            <ac:spMk id="512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3D31-59EB-4A88-A008-549F0FED4E52}" type="datetimeFigureOut">
              <a:rPr lang="nl-NL" smtClean="0"/>
              <a:t>13-2-2023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EB0-9983-4526-B0E4-8E8DC263A4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88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3D31-59EB-4A88-A008-549F0FED4E52}" type="datetimeFigureOut">
              <a:rPr lang="nl-NL" smtClean="0"/>
              <a:t>13-2-2023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EB0-9983-4526-B0E4-8E8DC263A4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825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3D31-59EB-4A88-A008-549F0FED4E52}" type="datetimeFigureOut">
              <a:rPr lang="nl-NL" smtClean="0"/>
              <a:t>13-2-2023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EB0-9983-4526-B0E4-8E8DC263A4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0517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3D31-59EB-4A88-A008-549F0FED4E52}" type="datetimeFigureOut">
              <a:rPr lang="nl-NL" smtClean="0"/>
              <a:t>13-2-2023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EB0-9983-4526-B0E4-8E8DC263A4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042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3D31-59EB-4A88-A008-549F0FED4E52}" type="datetimeFigureOut">
              <a:rPr lang="nl-NL" smtClean="0"/>
              <a:t>13-2-2023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EB0-9983-4526-B0E4-8E8DC263A4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5612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3D31-59EB-4A88-A008-549F0FED4E52}" type="datetimeFigureOut">
              <a:rPr lang="nl-NL" smtClean="0"/>
              <a:t>13-2-2023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EB0-9983-4526-B0E4-8E8DC263A4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363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3D31-59EB-4A88-A008-549F0FED4E52}" type="datetimeFigureOut">
              <a:rPr lang="nl-NL" smtClean="0"/>
              <a:t>13-2-2023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EB0-9983-4526-B0E4-8E8DC263A4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718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3D31-59EB-4A88-A008-549F0FED4E52}" type="datetimeFigureOut">
              <a:rPr lang="nl-NL" smtClean="0"/>
              <a:t>13-2-2023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EB0-9983-4526-B0E4-8E8DC263A4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1979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3D31-59EB-4A88-A008-549F0FED4E52}" type="datetimeFigureOut">
              <a:rPr lang="nl-NL" smtClean="0"/>
              <a:t>13-2-2023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EB0-9983-4526-B0E4-8E8DC263A4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866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3D31-59EB-4A88-A008-549F0FED4E52}" type="datetimeFigureOut">
              <a:rPr lang="nl-NL" smtClean="0"/>
              <a:t>13-2-2023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EB0-9983-4526-B0E4-8E8DC263A4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2012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3D31-59EB-4A88-A008-549F0FED4E52}" type="datetimeFigureOut">
              <a:rPr lang="nl-NL" smtClean="0"/>
              <a:t>13-2-2023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EB0-9983-4526-B0E4-8E8DC263A4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42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F3D31-59EB-4A88-A008-549F0FED4E52}" type="datetimeFigureOut">
              <a:rPr lang="nl-NL" smtClean="0"/>
              <a:t>13-2-2023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0AEB0-9983-4526-B0E4-8E8DC263A4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102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Paragraaf 2: Politieke stromingen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Deelvraag van paragraaf 2: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Welke verschillende stromingen zijn er en </a:t>
            </a:r>
          </a:p>
          <a:p>
            <a:pPr marL="0" indent="0">
              <a:buNone/>
            </a:pPr>
            <a:r>
              <a:rPr lang="nl-NL" dirty="0"/>
              <a:t>welke spreekt jou het meest aan?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6320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/>
              <a:t>Andere politieke richtingen</a:t>
            </a: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nl-NL" altLang="nl-NL" dirty="0"/>
          </a:p>
          <a:p>
            <a:r>
              <a:rPr lang="nl-NL" altLang="nl-NL" dirty="0"/>
              <a:t>Pragmatisme, zoals bij D66</a:t>
            </a:r>
          </a:p>
          <a:p>
            <a:pPr marL="0" indent="0">
              <a:buNone/>
            </a:pPr>
            <a:r>
              <a:rPr lang="nl-NL" altLang="nl-NL" dirty="0"/>
              <a:t>   (geen vaste uitgangspunten of principes. Gericht op praktische en </a:t>
            </a:r>
          </a:p>
          <a:p>
            <a:pPr marL="0" indent="0">
              <a:buNone/>
            </a:pPr>
            <a:r>
              <a:rPr lang="nl-NL" altLang="nl-NL" dirty="0"/>
              <a:t>    haalbare oplossingen). </a:t>
            </a:r>
          </a:p>
          <a:p>
            <a:endParaRPr lang="nl-NL" altLang="nl-NL" dirty="0"/>
          </a:p>
          <a:p>
            <a:r>
              <a:rPr lang="nl-NL" altLang="nl-NL" dirty="0"/>
              <a:t>Populisme, zoals bij de PVV en Forum voor Democratie</a:t>
            </a:r>
          </a:p>
          <a:p>
            <a:pPr marL="0" indent="0">
              <a:buNone/>
            </a:pPr>
            <a:r>
              <a:rPr lang="nl-NL" altLang="nl-NL" dirty="0"/>
              <a:t>(gericht op de zwijgende massa, polarisatie en verzet tegen gevestigde partijen, komt op voor de ‘ stem van het volk’)</a:t>
            </a:r>
          </a:p>
          <a:p>
            <a:endParaRPr lang="nl-NL" altLang="nl-NL" dirty="0"/>
          </a:p>
          <a:p>
            <a:r>
              <a:rPr lang="nl-NL" altLang="nl-NL" dirty="0"/>
              <a:t>Ecologisme, zoals bij GroenLinks en de Partij voor de Dieren</a:t>
            </a:r>
          </a:p>
          <a:p>
            <a:pPr marL="0" indent="0">
              <a:buNone/>
            </a:pPr>
            <a:r>
              <a:rPr lang="nl-NL" altLang="nl-NL" dirty="0"/>
              <a:t>(Gericht op ecologie voor economie, duurzame economie, recycling etc.)</a:t>
            </a:r>
          </a:p>
          <a:p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490498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Pragmatisme</a:t>
            </a:r>
          </a:p>
        </p:txBody>
      </p:sp>
      <p:sp>
        <p:nvSpPr>
          <p:cNvPr id="1638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nl-NL" altLang="nl-NL" dirty="0"/>
              <a:t>Pragmatisme:</a:t>
            </a:r>
          </a:p>
          <a:p>
            <a:endParaRPr lang="nl-NL" altLang="nl-NL" dirty="0"/>
          </a:p>
          <a:p>
            <a:pPr>
              <a:buFontTx/>
              <a:buNone/>
            </a:pPr>
            <a:r>
              <a:rPr lang="nl-NL" altLang="nl-NL" dirty="0"/>
              <a:t>‘</a:t>
            </a:r>
            <a:r>
              <a:rPr lang="nl-NL" altLang="nl-NL" sz="2000" dirty="0"/>
              <a:t>Partijen die geen vast uitgangspunten of principes hebben’.</a:t>
            </a:r>
          </a:p>
          <a:p>
            <a:pPr>
              <a:buFontTx/>
              <a:buNone/>
            </a:pPr>
            <a:endParaRPr lang="nl-NL" altLang="nl-NL" sz="2000" dirty="0"/>
          </a:p>
          <a:p>
            <a:pPr>
              <a:buFontTx/>
              <a:buNone/>
            </a:pPr>
            <a:r>
              <a:rPr lang="nl-NL" altLang="nl-NL" sz="2000" dirty="0"/>
              <a:t>Bijvoorbeeld:</a:t>
            </a:r>
          </a:p>
          <a:p>
            <a:pPr>
              <a:buFontTx/>
              <a:buNone/>
            </a:pPr>
            <a:endParaRPr lang="nl-NL" altLang="nl-NL" sz="2000" dirty="0"/>
          </a:p>
          <a:p>
            <a:pPr>
              <a:buFontTx/>
              <a:buNone/>
            </a:pPr>
            <a:r>
              <a:rPr lang="nl-NL" altLang="nl-NL" sz="2000" dirty="0"/>
              <a:t>D66</a:t>
            </a:r>
          </a:p>
          <a:p>
            <a:pPr>
              <a:buFontTx/>
              <a:buNone/>
            </a:pPr>
            <a:endParaRPr lang="nl-NL" altLang="nl-NL" sz="2000" dirty="0"/>
          </a:p>
          <a:p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775578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Populisme</a:t>
            </a:r>
          </a:p>
        </p:txBody>
      </p:sp>
      <p:sp>
        <p:nvSpPr>
          <p:cNvPr id="2150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nl-NL" altLang="nl-NL" sz="2400"/>
              <a:t>Een populistische partij: </a:t>
            </a:r>
          </a:p>
          <a:p>
            <a:endParaRPr lang="nl-NL" altLang="nl-NL" sz="2400"/>
          </a:p>
          <a:p>
            <a:r>
              <a:rPr lang="nl-NL" altLang="nl-NL" sz="2000"/>
              <a:t>Keert zich tegen de gevestigde orde (politieke establishment). </a:t>
            </a:r>
          </a:p>
          <a:p>
            <a:endParaRPr lang="nl-NL" altLang="nl-NL" sz="2000"/>
          </a:p>
          <a:p>
            <a:r>
              <a:rPr lang="nl-NL" altLang="nl-NL" sz="2000"/>
              <a:t>Is van mening dat ideologische beginselen en traditionele Haags- parlementaire omgangsregels een krachtdadig beleid in de weg staan.</a:t>
            </a:r>
          </a:p>
          <a:p>
            <a:endParaRPr lang="nl-NL" altLang="nl-NL" sz="2000"/>
          </a:p>
          <a:p>
            <a:r>
              <a:rPr lang="nl-NL" altLang="nl-NL" sz="2000"/>
              <a:t>Kenmerkt zich door een directe stijl van politiek bedrijven. </a:t>
            </a:r>
          </a:p>
          <a:p>
            <a:endParaRPr lang="nl-NL" altLang="nl-NL" sz="2000"/>
          </a:p>
          <a:p>
            <a:r>
              <a:rPr lang="nl-NL" altLang="nl-NL" sz="2000"/>
              <a:t>Benadrukt dat zij  de stem van het volk (‘Vox Populi’) laat horen. </a:t>
            </a:r>
          </a:p>
        </p:txBody>
      </p:sp>
    </p:spTree>
    <p:extLst>
      <p:ext uri="{BB962C8B-B14F-4D97-AF65-F5344CB8AC3E}">
        <p14:creationId xmlns:p14="http://schemas.microsoft.com/office/powerpoint/2010/main" val="800676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Populistische partijen:</a:t>
            </a:r>
          </a:p>
        </p:txBody>
      </p:sp>
      <p:sp>
        <p:nvSpPr>
          <p:cNvPr id="22531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LPF </a:t>
            </a:r>
          </a:p>
          <a:p>
            <a:pPr eaLnBrk="1" hangingPunct="1"/>
            <a:r>
              <a:rPr lang="nl-NL" altLang="nl-NL" dirty="0"/>
              <a:t>De ‘Leefbaar’- partijen</a:t>
            </a:r>
          </a:p>
          <a:p>
            <a:pPr eaLnBrk="1" hangingPunct="1"/>
            <a:r>
              <a:rPr lang="nl-NL" altLang="nl-NL" dirty="0"/>
              <a:t>PVV </a:t>
            </a:r>
          </a:p>
          <a:p>
            <a:pPr eaLnBrk="1" hangingPunct="1"/>
            <a:r>
              <a:rPr lang="nl-NL" altLang="nl-NL" dirty="0"/>
              <a:t>Forum voor Democratie</a:t>
            </a:r>
          </a:p>
          <a:p>
            <a:pPr eaLnBrk="1" hangingPunct="1"/>
            <a:endParaRPr lang="nl-NL" altLang="nl-NL" dirty="0"/>
          </a:p>
          <a:p>
            <a:pPr marL="0" indent="0" eaLnBrk="1" hangingPunct="1">
              <a:buNone/>
            </a:pPr>
            <a:r>
              <a:rPr lang="nl-NL" altLang="nl-NL" dirty="0"/>
              <a:t>In het buitenland:</a:t>
            </a:r>
          </a:p>
          <a:p>
            <a:pPr marL="0" indent="0" eaLnBrk="1" hangingPunct="1">
              <a:buNone/>
            </a:pPr>
            <a:r>
              <a:rPr lang="nl-NL" altLang="nl-NL" dirty="0"/>
              <a:t>Frankrijk: Front National</a:t>
            </a:r>
          </a:p>
          <a:p>
            <a:pPr marL="0" indent="0" eaLnBrk="1" hangingPunct="1">
              <a:buNone/>
            </a:pPr>
            <a:r>
              <a:rPr lang="nl-NL" altLang="nl-NL" dirty="0"/>
              <a:t>Duitsland: </a:t>
            </a:r>
            <a:r>
              <a:rPr lang="nl-NL" altLang="nl-NL" dirty="0" err="1"/>
              <a:t>Alternative</a:t>
            </a:r>
            <a:r>
              <a:rPr lang="nl-NL" altLang="nl-NL" dirty="0"/>
              <a:t> </a:t>
            </a:r>
            <a:r>
              <a:rPr lang="nl-NL" altLang="nl-NL" dirty="0" err="1"/>
              <a:t>für</a:t>
            </a:r>
            <a:r>
              <a:rPr lang="nl-NL" altLang="nl-NL" dirty="0"/>
              <a:t> Deutschland (</a:t>
            </a:r>
            <a:r>
              <a:rPr lang="nl-NL" altLang="nl-NL" dirty="0" err="1"/>
              <a:t>AfD</a:t>
            </a:r>
            <a:r>
              <a:rPr lang="nl-NL" altLang="nl-NL" dirty="0"/>
              <a:t>)</a:t>
            </a:r>
          </a:p>
          <a:p>
            <a:pPr marL="0" indent="0" eaLnBrk="1" hangingPunct="1">
              <a:buNone/>
            </a:pPr>
            <a:r>
              <a:rPr lang="nl-NL" altLang="nl-NL" dirty="0"/>
              <a:t>Denemarken: Deense Volkspartij</a:t>
            </a:r>
          </a:p>
        </p:txBody>
      </p:sp>
    </p:spTree>
    <p:extLst>
      <p:ext uri="{BB962C8B-B14F-4D97-AF65-F5344CB8AC3E}">
        <p14:creationId xmlns:p14="http://schemas.microsoft.com/office/powerpoint/2010/main" val="2237706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Progressief versus conservatief</a:t>
            </a:r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 sz="2400"/>
              <a:t>Progressief: ‘vooruitstrevend’, </a:t>
            </a:r>
          </a:p>
          <a:p>
            <a:pPr>
              <a:buFontTx/>
              <a:buNone/>
            </a:pPr>
            <a:r>
              <a:rPr lang="nl-NL" altLang="nl-NL" sz="2400"/>
              <a:t>                         voor (grondige) veranderingen</a:t>
            </a:r>
          </a:p>
          <a:p>
            <a:endParaRPr lang="nl-NL" altLang="nl-NL" sz="2400"/>
          </a:p>
          <a:p>
            <a:r>
              <a:rPr lang="nl-NL" altLang="nl-NL" sz="2400"/>
              <a:t>Conservatief: ‘behoudend’, </a:t>
            </a:r>
          </a:p>
          <a:p>
            <a:pPr>
              <a:buFontTx/>
              <a:buNone/>
            </a:pPr>
            <a:r>
              <a:rPr lang="nl-NL" altLang="nl-NL" sz="2400"/>
              <a:t>                           benadrukken datgene wat al bereikt is.</a:t>
            </a:r>
          </a:p>
          <a:p>
            <a:endParaRPr lang="nl-NL" altLang="nl-NL" sz="2400"/>
          </a:p>
          <a:p>
            <a:r>
              <a:rPr lang="nl-NL" altLang="nl-NL" sz="2400"/>
              <a:t>Reactionair: ‘terughandelend’,</a:t>
            </a:r>
          </a:p>
          <a:p>
            <a:pPr>
              <a:buFontTx/>
              <a:buNone/>
            </a:pPr>
            <a:r>
              <a:rPr lang="nl-NL" altLang="nl-NL" sz="2400"/>
              <a:t>                         terugdraaien van wet- en regelgeving naar </a:t>
            </a:r>
          </a:p>
          <a:p>
            <a:pPr>
              <a:buFontTx/>
              <a:buNone/>
            </a:pPr>
            <a:r>
              <a:rPr lang="nl-NL" altLang="nl-NL" sz="2400"/>
              <a:t>                         de oorspronkelijke situatie.</a:t>
            </a:r>
          </a:p>
          <a:p>
            <a:pPr>
              <a:buFontTx/>
              <a:buNone/>
            </a:pPr>
            <a:endParaRPr lang="nl-NL" altLang="nl-NL" sz="2400"/>
          </a:p>
        </p:txBody>
      </p:sp>
    </p:spTree>
    <p:extLst>
      <p:ext uri="{BB962C8B-B14F-4D97-AF65-F5344CB8AC3E}">
        <p14:creationId xmlns:p14="http://schemas.microsoft.com/office/powerpoint/2010/main" val="119600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Politiek Links</a:t>
            </a:r>
          </a:p>
        </p:txBody>
      </p:sp>
      <p:sp>
        <p:nvSpPr>
          <p:cNvPr id="13315" name="Tijdelijke aanduiding voor inhoud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852988"/>
          </a:xfrm>
        </p:spPr>
        <p:txBody>
          <a:bodyPr/>
          <a:lstStyle/>
          <a:p>
            <a:endParaRPr lang="nl-NL" altLang="nl-NL" sz="2400" dirty="0"/>
          </a:p>
          <a:p>
            <a:r>
              <a:rPr lang="nl-NL" altLang="nl-NL" sz="2400" dirty="0"/>
              <a:t>Overheid moet actief zijn op sociaal- economisch gebied;</a:t>
            </a:r>
          </a:p>
          <a:p>
            <a:r>
              <a:rPr lang="nl-NL" altLang="nl-NL" sz="2400" dirty="0"/>
              <a:t>Overheid moet optreden om ‘zwakkeren in de samenleving ’te beschermen;</a:t>
            </a:r>
          </a:p>
          <a:p>
            <a:r>
              <a:rPr lang="nl-NL" altLang="nl-NL" sz="2400" dirty="0"/>
              <a:t>Gelijkheid/ Gelijkwaardigheid</a:t>
            </a:r>
          </a:p>
          <a:p>
            <a:r>
              <a:rPr lang="nl-NL" altLang="nl-NL" sz="2400" dirty="0"/>
              <a:t>Streven naar economische gelijkheid/ nivellering</a:t>
            </a:r>
          </a:p>
          <a:p>
            <a:r>
              <a:rPr lang="nl-NL" altLang="nl-NL" sz="2400" dirty="0"/>
              <a:t>Spreiding van kennis macht en inkomen</a:t>
            </a:r>
            <a:endParaRPr lang="en-US" altLang="nl-NL" sz="2400" dirty="0"/>
          </a:p>
          <a:p>
            <a:r>
              <a:rPr lang="en-US" altLang="nl-NL" sz="2400" dirty="0" err="1"/>
              <a:t>Ecologie</a:t>
            </a:r>
            <a:r>
              <a:rPr lang="en-US" altLang="nl-NL" sz="2400" dirty="0"/>
              <a:t> </a:t>
            </a:r>
            <a:r>
              <a:rPr lang="en-US" altLang="nl-NL" sz="2400" dirty="0" err="1"/>
              <a:t>voor</a:t>
            </a:r>
            <a:r>
              <a:rPr lang="en-US" altLang="nl-NL" sz="2400" dirty="0"/>
              <a:t> </a:t>
            </a:r>
            <a:r>
              <a:rPr lang="en-US" altLang="nl-NL" sz="2400" dirty="0" err="1"/>
              <a:t>economie</a:t>
            </a:r>
            <a:endParaRPr lang="nl-NL" altLang="nl-NL" sz="2400" dirty="0"/>
          </a:p>
          <a:p>
            <a:endParaRPr lang="nl-NL" altLang="nl-NL" sz="2400" dirty="0"/>
          </a:p>
          <a:p>
            <a:pPr>
              <a:buFontTx/>
              <a:buNone/>
            </a:pPr>
            <a:r>
              <a:rPr lang="nl-NL" altLang="nl-NL" sz="2400" dirty="0"/>
              <a:t>Voorbeelden van linkse partijen: SP, GL, </a:t>
            </a:r>
            <a:r>
              <a:rPr lang="nl-NL" altLang="nl-NL" sz="2400" dirty="0" err="1"/>
              <a:t>PvdD,PvdA</a:t>
            </a:r>
            <a:r>
              <a:rPr lang="nl-NL" altLang="nl-NL" sz="2400" dirty="0"/>
              <a:t>,  </a:t>
            </a:r>
          </a:p>
          <a:p>
            <a:pPr>
              <a:buFontTx/>
              <a:buNone/>
            </a:pPr>
            <a:endParaRPr lang="nl-NL" altLang="nl-NL" sz="2400" dirty="0"/>
          </a:p>
          <a:p>
            <a:endParaRPr lang="nl-NL" altLang="nl-NL" sz="2400" dirty="0"/>
          </a:p>
          <a:p>
            <a:endParaRPr lang="nl-NL" altLang="nl-NL" sz="2400" dirty="0"/>
          </a:p>
          <a:p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1134995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Politiek Rechts</a:t>
            </a:r>
          </a:p>
        </p:txBody>
      </p:sp>
      <p:sp>
        <p:nvSpPr>
          <p:cNvPr id="14339" name="Tijdelijke aanduiding voor inhoud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852988"/>
          </a:xfrm>
        </p:spPr>
        <p:txBody>
          <a:bodyPr>
            <a:normAutofit fontScale="92500" lnSpcReduction="10000"/>
          </a:bodyPr>
          <a:lstStyle/>
          <a:p>
            <a:endParaRPr lang="nl-NL" altLang="nl-NL" sz="2400" dirty="0"/>
          </a:p>
          <a:p>
            <a:r>
              <a:rPr lang="nl-NL" altLang="nl-NL" sz="2400" dirty="0"/>
              <a:t>Pleit voor een passieve (re) overheid op sociaal economisch terrein</a:t>
            </a:r>
          </a:p>
          <a:p>
            <a:r>
              <a:rPr lang="nl-NL" altLang="nl-NL" sz="2400" dirty="0"/>
              <a:t>Ongelijkheid tussen mensen qua inkomen en vermogen is soms zelfs nuttig</a:t>
            </a:r>
            <a:endParaRPr lang="en-US" altLang="nl-NL" sz="2400" dirty="0"/>
          </a:p>
          <a:p>
            <a:r>
              <a:rPr lang="en-US" altLang="nl-NL" sz="2400" dirty="0" err="1"/>
              <a:t>Persoonlijke</a:t>
            </a:r>
            <a:r>
              <a:rPr lang="en-US" altLang="nl-NL" sz="2400" dirty="0"/>
              <a:t> </a:t>
            </a:r>
            <a:r>
              <a:rPr lang="en-US" altLang="nl-NL" sz="2400" dirty="0" err="1"/>
              <a:t>vrijheid</a:t>
            </a:r>
            <a:endParaRPr lang="en-US" altLang="nl-NL" sz="2400" dirty="0"/>
          </a:p>
          <a:p>
            <a:r>
              <a:rPr lang="en-US" altLang="nl-NL" sz="2400" dirty="0" err="1"/>
              <a:t>Economische</a:t>
            </a:r>
            <a:r>
              <a:rPr lang="en-US" altLang="nl-NL" sz="2400" dirty="0"/>
              <a:t> </a:t>
            </a:r>
            <a:r>
              <a:rPr lang="en-US" altLang="nl-NL" sz="2400" dirty="0" err="1"/>
              <a:t>vrijheid</a:t>
            </a:r>
            <a:endParaRPr lang="en-US" altLang="nl-NL" sz="2400" dirty="0"/>
          </a:p>
          <a:p>
            <a:r>
              <a:rPr lang="en-US" altLang="nl-NL" sz="2400" dirty="0"/>
              <a:t>Eigen </a:t>
            </a:r>
            <a:r>
              <a:rPr lang="en-US" altLang="nl-NL" sz="2400" dirty="0" err="1"/>
              <a:t>verantwoordelijkheid</a:t>
            </a:r>
            <a:endParaRPr lang="nl-NL" altLang="nl-NL" sz="2400" dirty="0"/>
          </a:p>
          <a:p>
            <a:r>
              <a:rPr lang="nl-NL" altLang="nl-NL" sz="2400" dirty="0"/>
              <a:t>Overheid is ACTIEF  beschermer van individuele rechten en orde en rust. </a:t>
            </a:r>
          </a:p>
          <a:p>
            <a:r>
              <a:rPr lang="en-US" altLang="nl-NL" sz="2400" dirty="0" err="1"/>
              <a:t>Economie</a:t>
            </a:r>
            <a:r>
              <a:rPr lang="en-US" altLang="nl-NL" sz="2400" dirty="0"/>
              <a:t> </a:t>
            </a:r>
            <a:r>
              <a:rPr lang="en-US" altLang="nl-NL" sz="2400" dirty="0" err="1"/>
              <a:t>voor</a:t>
            </a:r>
            <a:r>
              <a:rPr lang="en-US" altLang="nl-NL" sz="2400" dirty="0"/>
              <a:t> </a:t>
            </a:r>
            <a:r>
              <a:rPr lang="en-US" altLang="nl-NL" sz="2400" dirty="0" err="1"/>
              <a:t>ecologie</a:t>
            </a:r>
            <a:endParaRPr lang="nl-NL" altLang="nl-NL" sz="2400" dirty="0"/>
          </a:p>
          <a:p>
            <a:endParaRPr lang="nl-NL" altLang="nl-NL" sz="2400" dirty="0"/>
          </a:p>
          <a:p>
            <a:pPr>
              <a:buFontTx/>
              <a:buNone/>
            </a:pPr>
            <a:r>
              <a:rPr lang="nl-NL" altLang="nl-NL" sz="2400" dirty="0"/>
              <a:t>Voorbeelden van Rechtse partijen: VVD, PVV, </a:t>
            </a:r>
            <a:r>
              <a:rPr lang="nl-NL" altLang="nl-NL" sz="2400" dirty="0" err="1"/>
              <a:t>FvD</a:t>
            </a:r>
            <a:endParaRPr lang="nl-NL" altLang="nl-NL" sz="2400" dirty="0"/>
          </a:p>
          <a:p>
            <a:endParaRPr lang="nl-NL" altLang="nl-NL" sz="2400" dirty="0"/>
          </a:p>
          <a:p>
            <a:endParaRPr lang="nl-NL" altLang="nl-NL" sz="2400" dirty="0"/>
          </a:p>
          <a:p>
            <a:endParaRPr lang="nl-NL" altLang="nl-NL" sz="2400" dirty="0"/>
          </a:p>
          <a:p>
            <a:endParaRPr lang="nl-NL" altLang="nl-NL" sz="2400" dirty="0"/>
          </a:p>
          <a:p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260025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Politieke Midden</a:t>
            </a:r>
          </a:p>
        </p:txBody>
      </p:sp>
      <p:sp>
        <p:nvSpPr>
          <p:cNvPr id="15363" name="Tijdelijke aanduiding voor inhoud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852988"/>
          </a:xfrm>
        </p:spPr>
        <p:txBody>
          <a:bodyPr/>
          <a:lstStyle/>
          <a:p>
            <a:r>
              <a:rPr lang="nl-NL" altLang="nl-NL" sz="2000"/>
              <a:t>Hoort bij de christendemocratische partijen, die voor </a:t>
            </a:r>
          </a:p>
          <a:p>
            <a:pPr>
              <a:buFontTx/>
              <a:buNone/>
            </a:pPr>
            <a:r>
              <a:rPr lang="nl-NL" altLang="nl-NL" sz="2000"/>
              <a:t>     de overheid een ‘aanvullende’ rol zien;</a:t>
            </a:r>
          </a:p>
          <a:p>
            <a:pPr>
              <a:buFontTx/>
              <a:buNone/>
            </a:pPr>
            <a:endParaRPr lang="nl-NL" altLang="nl-NL" sz="2000"/>
          </a:p>
          <a:p>
            <a:r>
              <a:rPr lang="nl-NL" altLang="nl-NL" sz="2000"/>
              <a:t>Burgers zijn in eerste instantie verantwoordelijk voor zichzelf en voor elkaar;</a:t>
            </a:r>
          </a:p>
          <a:p>
            <a:pPr>
              <a:buFontTx/>
              <a:buNone/>
            </a:pPr>
            <a:r>
              <a:rPr lang="nl-NL" altLang="nl-NL" sz="2000"/>
              <a:t>    ↓</a:t>
            </a:r>
          </a:p>
          <a:p>
            <a:r>
              <a:rPr lang="nl-NL" altLang="nl-NL" sz="2000"/>
              <a:t>Lukt dat niet, dan heeft de overheid de taak om bij te springen;</a:t>
            </a:r>
          </a:p>
          <a:p>
            <a:endParaRPr lang="nl-NL" altLang="nl-NL" sz="2000"/>
          </a:p>
          <a:p>
            <a:pPr>
              <a:buFontTx/>
              <a:buNone/>
            </a:pPr>
            <a:r>
              <a:rPr lang="nl-NL" altLang="nl-NL" sz="2000"/>
              <a:t>Conclusie: Het politieke midden benadrukt dus de gezamenlijke  </a:t>
            </a:r>
          </a:p>
          <a:p>
            <a:pPr>
              <a:buFontTx/>
              <a:buNone/>
            </a:pPr>
            <a:r>
              <a:rPr lang="nl-NL" altLang="nl-NL" sz="2000"/>
              <a:t>                  verantwoordelijkheid van burgers en overheid.</a:t>
            </a:r>
          </a:p>
          <a:p>
            <a:endParaRPr lang="nl-NL" altLang="nl-NL" sz="2000"/>
          </a:p>
          <a:p>
            <a:pPr>
              <a:buFontTx/>
              <a:buNone/>
            </a:pPr>
            <a:r>
              <a:rPr lang="nl-NL" altLang="nl-NL" sz="2000"/>
              <a:t> Voorbeeld van een partij in het politieke midden: CDA</a:t>
            </a:r>
          </a:p>
        </p:txBody>
      </p:sp>
    </p:spTree>
    <p:extLst>
      <p:ext uri="{BB962C8B-B14F-4D97-AF65-F5344CB8AC3E}">
        <p14:creationId xmlns:p14="http://schemas.microsoft.com/office/powerpoint/2010/main" val="1125013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pic>
        <p:nvPicPr>
          <p:cNvPr id="174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  <a:noFill/>
        </p:spPr>
      </p:pic>
    </p:spTree>
    <p:extLst>
      <p:ext uri="{BB962C8B-B14F-4D97-AF65-F5344CB8AC3E}">
        <p14:creationId xmlns:p14="http://schemas.microsoft.com/office/powerpoint/2010/main" val="2330973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3600"/>
              <a:t>Politieke partijen en centrale waarden</a:t>
            </a:r>
          </a:p>
        </p:txBody>
      </p:sp>
      <p:pic>
        <p:nvPicPr>
          <p:cNvPr id="1843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119314"/>
            <a:ext cx="9144000" cy="4738687"/>
          </a:xfrm>
          <a:noFill/>
        </p:spPr>
      </p:pic>
    </p:spTree>
    <p:extLst>
      <p:ext uri="{BB962C8B-B14F-4D97-AF65-F5344CB8AC3E}">
        <p14:creationId xmlns:p14="http://schemas.microsoft.com/office/powerpoint/2010/main" val="4059486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/>
              <a:t> Politieke partijen: </a:t>
            </a:r>
            <a:r>
              <a:rPr lang="nl-NL" altLang="nl-NL" sz="3600" dirty="0"/>
              <a:t>overeenkomsten en verschillen</a:t>
            </a:r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nl-NL" altLang="nl-NL" sz="1800"/>
              <a:t>Om politieke partijen te typeren worden vaak de volgende begrippen gebruikt:</a:t>
            </a:r>
          </a:p>
          <a:p>
            <a:pPr>
              <a:buFontTx/>
              <a:buNone/>
            </a:pPr>
            <a:endParaRPr lang="nl-NL" altLang="nl-NL"/>
          </a:p>
          <a:p>
            <a:pPr>
              <a:buFontTx/>
              <a:buNone/>
            </a:pPr>
            <a:r>
              <a:rPr lang="nl-NL" altLang="nl-NL" sz="1800"/>
              <a:t>+ Ideologisch of pragmatisch</a:t>
            </a:r>
          </a:p>
          <a:p>
            <a:pPr>
              <a:buFontTx/>
              <a:buNone/>
            </a:pPr>
            <a:endParaRPr lang="nl-NL" altLang="nl-NL" sz="1800"/>
          </a:p>
          <a:p>
            <a:pPr>
              <a:buFontTx/>
              <a:buNone/>
            </a:pPr>
            <a:r>
              <a:rPr lang="nl-NL" altLang="nl-NL" sz="1800"/>
              <a:t>+ Conservatief, Progressief of Reactionair</a:t>
            </a:r>
          </a:p>
          <a:p>
            <a:pPr>
              <a:buFontTx/>
              <a:buNone/>
            </a:pPr>
            <a:endParaRPr lang="nl-NL" altLang="nl-NL" sz="1800"/>
          </a:p>
          <a:p>
            <a:pPr>
              <a:buFontTx/>
              <a:buNone/>
            </a:pPr>
            <a:r>
              <a:rPr lang="nl-NL" altLang="nl-NL" sz="1800"/>
              <a:t>+ Links of Rechts</a:t>
            </a:r>
          </a:p>
          <a:p>
            <a:pPr>
              <a:buFontTx/>
              <a:buNone/>
            </a:pPr>
            <a:endParaRPr lang="nl-NL" altLang="nl-NL" sz="1800"/>
          </a:p>
          <a:p>
            <a:pPr>
              <a:buFontTx/>
              <a:buNone/>
            </a:pPr>
            <a:r>
              <a:rPr lang="nl-NL" altLang="nl-NL" sz="1800"/>
              <a:t>+ wel/ niet Confessioneel</a:t>
            </a:r>
          </a:p>
          <a:p>
            <a:pPr>
              <a:buFontTx/>
              <a:buNone/>
            </a:pP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527362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3200"/>
              <a:t>Politieke stromingen en centrale waarden</a:t>
            </a:r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3389" y="1412876"/>
            <a:ext cx="8569325" cy="4968875"/>
          </a:xfrm>
          <a:noFill/>
        </p:spPr>
      </p:pic>
    </p:spTree>
    <p:extLst>
      <p:ext uri="{BB962C8B-B14F-4D97-AF65-F5344CB8AC3E}">
        <p14:creationId xmlns:p14="http://schemas.microsoft.com/office/powerpoint/2010/main" val="39554609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3600"/>
              <a:t>Kritiek op de Links/ Rechts benadering</a:t>
            </a:r>
          </a:p>
        </p:txBody>
      </p:sp>
      <p:sp>
        <p:nvSpPr>
          <p:cNvPr id="2048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altLang="nl-NL" dirty="0"/>
          </a:p>
          <a:p>
            <a:pPr>
              <a:buFontTx/>
              <a:buNone/>
            </a:pPr>
            <a:r>
              <a:rPr lang="nl-NL" altLang="nl-NL" dirty="0"/>
              <a:t>1. Een eendimensionale versimpeling doet geen recht aan de complexiteit van allerlei politieke opvattingen;</a:t>
            </a:r>
          </a:p>
          <a:p>
            <a:pPr>
              <a:buFontTx/>
              <a:buNone/>
            </a:pPr>
            <a:endParaRPr lang="nl-NL" altLang="nl-NL" dirty="0"/>
          </a:p>
          <a:p>
            <a:pPr>
              <a:buFontTx/>
              <a:buNone/>
            </a:pPr>
            <a:r>
              <a:rPr lang="nl-NL" altLang="nl-NL" dirty="0"/>
              <a:t>2. (Veel) Politieke partijen passen niet of slecht in het links- rechts schema.</a:t>
            </a:r>
          </a:p>
          <a:p>
            <a:pPr>
              <a:buFontTx/>
              <a:buNone/>
            </a:pPr>
            <a:endParaRPr lang="nl-NL" altLang="nl-NL" dirty="0"/>
          </a:p>
          <a:p>
            <a:pPr>
              <a:buFontTx/>
              <a:buNone/>
            </a:pPr>
            <a:r>
              <a:rPr lang="nl-NL" altLang="nl-NL" dirty="0"/>
              <a:t>3. Een partij is in meerdere mate het ene en in mindere mate het andere. (bv. </a:t>
            </a:r>
            <a:r>
              <a:rPr lang="nl-NL" altLang="nl-NL"/>
              <a:t>PVV; </a:t>
            </a:r>
            <a:r>
              <a:rPr lang="nl-NL" altLang="nl-NL" dirty="0"/>
              <a:t>zowel rechts als links)</a:t>
            </a:r>
          </a:p>
        </p:txBody>
      </p:sp>
    </p:spTree>
    <p:extLst>
      <p:ext uri="{BB962C8B-B14F-4D97-AF65-F5344CB8AC3E}">
        <p14:creationId xmlns:p14="http://schemas.microsoft.com/office/powerpoint/2010/main" val="40124231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Kosmopolitisme versus nationalisme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Kosmopolieten leggen de nadruk op het openhouden van het eigen land zodat het mee kan komen in een geglobaliseerde wereld;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Nationalisten: zien globalisering als bedreiging voor de eigen banen, cultuur en de identiteit en willen de natiestaat daarom op meerdere gebieden afsluiten.</a:t>
            </a:r>
          </a:p>
          <a:p>
            <a:pPr marL="0" indent="0">
              <a:buNone/>
            </a:pPr>
            <a:r>
              <a:rPr lang="nl-NL" dirty="0"/>
              <a:t>(veel overeenkomsten met populisten)</a:t>
            </a:r>
          </a:p>
        </p:txBody>
      </p:sp>
    </p:spTree>
    <p:extLst>
      <p:ext uri="{BB962C8B-B14F-4D97-AF65-F5344CB8AC3E}">
        <p14:creationId xmlns:p14="http://schemas.microsoft.com/office/powerpoint/2010/main" val="3902130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2.1: Wat is een ideologie?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altLang="nl-NL" dirty="0"/>
              <a:t>Ideologie:</a:t>
            </a:r>
          </a:p>
          <a:p>
            <a:endParaRPr lang="nl-NL" altLang="nl-NL" dirty="0"/>
          </a:p>
          <a:p>
            <a:pPr marL="0" indent="0">
              <a:buNone/>
            </a:pPr>
            <a:r>
              <a:rPr lang="nl-NL" altLang="nl-NL" dirty="0"/>
              <a:t>“ Samenhangend geheel van ideeën over de mens </a:t>
            </a:r>
          </a:p>
          <a:p>
            <a:pPr marL="0" indent="0">
              <a:buNone/>
            </a:pPr>
            <a:r>
              <a:rPr lang="nl-NL" altLang="nl-NL" dirty="0"/>
              <a:t>     en de gewenste inrichting van de samenleving”. </a:t>
            </a:r>
          </a:p>
          <a:p>
            <a:pPr>
              <a:buFontTx/>
              <a:buNone/>
            </a:pPr>
            <a:endParaRPr lang="nl-NL" altLang="nl-NL" dirty="0"/>
          </a:p>
          <a:p>
            <a:pPr>
              <a:buFontTx/>
              <a:buNone/>
            </a:pPr>
            <a:r>
              <a:rPr lang="nl-NL" altLang="nl-NL" dirty="0"/>
              <a:t>Ideologieën hebben aspecten over:</a:t>
            </a:r>
          </a:p>
          <a:p>
            <a:pPr>
              <a:buFontTx/>
              <a:buNone/>
            </a:pPr>
            <a:endParaRPr lang="nl-NL" altLang="nl-NL" dirty="0"/>
          </a:p>
          <a:p>
            <a:r>
              <a:rPr lang="nl-NL" altLang="nl-NL" dirty="0"/>
              <a:t>Waarden en Normen</a:t>
            </a:r>
          </a:p>
          <a:p>
            <a:r>
              <a:rPr lang="nl-NL" altLang="nl-NL" dirty="0"/>
              <a:t>De gewenste sociaaleconomische verhoudingen</a:t>
            </a:r>
          </a:p>
          <a:p>
            <a:pPr>
              <a:buFontTx/>
              <a:buNone/>
            </a:pPr>
            <a:endParaRPr lang="nl-NL" alt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1609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2.2: De drie hoofdstromingen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drie hoofdstromingen van de Nederlandse politiek zijn: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Liberalisme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Socialisme/ Sociaaldemocratie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Confessionalisme</a:t>
            </a:r>
          </a:p>
        </p:txBody>
      </p:sp>
    </p:spTree>
    <p:extLst>
      <p:ext uri="{BB962C8B-B14F-4D97-AF65-F5344CB8AC3E}">
        <p14:creationId xmlns:p14="http://schemas.microsoft.com/office/powerpoint/2010/main" val="668492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Liberalisme</a:t>
            </a:r>
          </a:p>
        </p:txBody>
      </p:sp>
      <p:sp>
        <p:nvSpPr>
          <p:cNvPr id="512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Tx/>
              <a:buNone/>
            </a:pPr>
            <a:r>
              <a:rPr lang="nl-NL" altLang="nl-NL" dirty="0"/>
              <a:t>Belangrijkste kenmerken liberalisme:</a:t>
            </a:r>
          </a:p>
          <a:p>
            <a:endParaRPr lang="nl-NL" altLang="nl-NL" dirty="0"/>
          </a:p>
          <a:p>
            <a:r>
              <a:rPr lang="nl-NL" altLang="nl-NL" dirty="0"/>
              <a:t>Individuele/ Persoonlijke vrijheid</a:t>
            </a:r>
          </a:p>
          <a:p>
            <a:r>
              <a:rPr lang="nl-NL" altLang="nl-NL" dirty="0"/>
              <a:t>Ongelijkheid tussen mensen qua inkomen en vermogen is onvermijdelijk </a:t>
            </a:r>
            <a:r>
              <a:rPr lang="nl-NL" altLang="nl-NL"/>
              <a:t>en nuttig</a:t>
            </a:r>
            <a:endParaRPr lang="nl-NL" altLang="nl-NL" dirty="0"/>
          </a:p>
          <a:p>
            <a:r>
              <a:rPr lang="nl-NL" altLang="nl-NL" dirty="0"/>
              <a:t>Economische vrijheid</a:t>
            </a:r>
          </a:p>
          <a:p>
            <a:r>
              <a:rPr lang="nl-NL" altLang="nl-NL" dirty="0"/>
              <a:t>Individuele verantwoordelijkheid</a:t>
            </a:r>
          </a:p>
          <a:p>
            <a:r>
              <a:rPr lang="nl-NL" altLang="nl-NL" dirty="0"/>
              <a:t>Tolerantie </a:t>
            </a:r>
          </a:p>
          <a:p>
            <a:r>
              <a:rPr lang="nl-NL" altLang="nl-NL" dirty="0"/>
              <a:t>Politieke vrijheid</a:t>
            </a:r>
          </a:p>
          <a:p>
            <a:r>
              <a:rPr lang="nl-NL" altLang="nl-NL" dirty="0"/>
              <a:t>Principe van de rechtsstaat</a:t>
            </a:r>
          </a:p>
          <a:p>
            <a:r>
              <a:rPr lang="nl-NL" altLang="nl-NL" dirty="0"/>
              <a:t>Vrijemarkteconomie</a:t>
            </a:r>
          </a:p>
          <a:p>
            <a:r>
              <a:rPr lang="nl-NL" altLang="nl-NL" dirty="0"/>
              <a:t>Passieve / Terughoudende overheid (sociaal- economisch)</a:t>
            </a:r>
          </a:p>
          <a:p>
            <a:r>
              <a:rPr lang="en-US" altLang="nl-NL" dirty="0" err="1"/>
              <a:t>Actieve</a:t>
            </a:r>
            <a:r>
              <a:rPr lang="en-US" altLang="nl-NL" dirty="0"/>
              <a:t> </a:t>
            </a:r>
            <a:r>
              <a:rPr lang="en-US" altLang="nl-NL" dirty="0" err="1"/>
              <a:t>overheid</a:t>
            </a:r>
            <a:r>
              <a:rPr lang="en-US" altLang="nl-NL" dirty="0"/>
              <a:t> op het </a:t>
            </a:r>
            <a:r>
              <a:rPr lang="en-US" altLang="nl-NL" dirty="0" err="1"/>
              <a:t>terrein</a:t>
            </a:r>
            <a:r>
              <a:rPr lang="en-US" altLang="nl-NL" dirty="0"/>
              <a:t> van </a:t>
            </a:r>
            <a:r>
              <a:rPr lang="en-US" altLang="nl-NL" dirty="0" err="1"/>
              <a:t>orde</a:t>
            </a:r>
            <a:r>
              <a:rPr lang="en-US" altLang="nl-NL" dirty="0"/>
              <a:t> </a:t>
            </a:r>
            <a:r>
              <a:rPr lang="en-US" altLang="nl-NL" dirty="0" err="1"/>
              <a:t>en</a:t>
            </a:r>
            <a:r>
              <a:rPr lang="en-US" altLang="nl-NL" dirty="0"/>
              <a:t> rust</a:t>
            </a:r>
            <a:endParaRPr lang="nl-NL" altLang="nl-NL" dirty="0"/>
          </a:p>
          <a:p>
            <a:r>
              <a:rPr lang="en-US" altLang="nl-NL" dirty="0" err="1"/>
              <a:t>Economie</a:t>
            </a:r>
            <a:r>
              <a:rPr lang="en-US" altLang="nl-NL" dirty="0"/>
              <a:t> </a:t>
            </a:r>
            <a:r>
              <a:rPr lang="en-US" altLang="nl-NL" dirty="0" err="1"/>
              <a:t>voor</a:t>
            </a:r>
            <a:r>
              <a:rPr lang="en-US" altLang="nl-NL" dirty="0"/>
              <a:t> </a:t>
            </a:r>
            <a:r>
              <a:rPr lang="en-US" altLang="nl-NL" dirty="0" err="1"/>
              <a:t>ecologie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204589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3200"/>
              <a:t>Liberale partijen in de Tweede Kamer</a:t>
            </a:r>
          </a:p>
        </p:txBody>
      </p:sp>
      <p:sp>
        <p:nvSpPr>
          <p:cNvPr id="614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altLang="nl-NL"/>
          </a:p>
          <a:p>
            <a:r>
              <a:rPr lang="nl-NL" altLang="nl-NL"/>
              <a:t>VVD</a:t>
            </a:r>
          </a:p>
          <a:p>
            <a:endParaRPr lang="nl-NL" altLang="nl-NL"/>
          </a:p>
          <a:p>
            <a:pPr>
              <a:buFontTx/>
              <a:buNone/>
            </a:pPr>
            <a:r>
              <a:rPr lang="nl-NL" altLang="nl-NL"/>
              <a:t>-------</a:t>
            </a:r>
          </a:p>
          <a:p>
            <a:r>
              <a:rPr lang="nl-NL" altLang="nl-NL"/>
              <a:t>PVV</a:t>
            </a:r>
          </a:p>
          <a:p>
            <a:r>
              <a:rPr lang="nl-NL" altLang="nl-NL"/>
              <a:t>D66</a:t>
            </a:r>
          </a:p>
        </p:txBody>
      </p:sp>
    </p:spTree>
    <p:extLst>
      <p:ext uri="{BB962C8B-B14F-4D97-AF65-F5344CB8AC3E}">
        <p14:creationId xmlns:p14="http://schemas.microsoft.com/office/powerpoint/2010/main" val="395438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/>
              <a:t>Socialisme/ Sociaaldemocratie </a:t>
            </a:r>
          </a:p>
        </p:txBody>
      </p:sp>
      <p:sp>
        <p:nvSpPr>
          <p:cNvPr id="7171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nl-NL" altLang="nl-NL" sz="3800" dirty="0"/>
              <a:t>Belangrijkste kenmerken socialisme:</a:t>
            </a:r>
          </a:p>
          <a:p>
            <a:pPr>
              <a:buFontTx/>
              <a:buNone/>
            </a:pPr>
            <a:endParaRPr lang="nl-NL" altLang="nl-NL" sz="3800" dirty="0"/>
          </a:p>
          <a:p>
            <a:r>
              <a:rPr lang="nl-NL" altLang="nl-NL" sz="3800" dirty="0"/>
              <a:t>Economische gelijkheid</a:t>
            </a:r>
          </a:p>
          <a:p>
            <a:r>
              <a:rPr lang="nl-NL" altLang="nl-NL" sz="3800" dirty="0"/>
              <a:t>Gelijkwaardigheid (vrijheid: politieke en sociale rechten)</a:t>
            </a:r>
          </a:p>
          <a:p>
            <a:r>
              <a:rPr lang="nl-NL" altLang="nl-NL" sz="3800" dirty="0"/>
              <a:t>Kritiek op de vrije markteconomie</a:t>
            </a:r>
          </a:p>
          <a:p>
            <a:r>
              <a:rPr lang="nl-NL" altLang="nl-NL" sz="3800" dirty="0"/>
              <a:t>Actieve rol van de overheid; (sociaal economisch terrein)</a:t>
            </a:r>
          </a:p>
          <a:p>
            <a:r>
              <a:rPr lang="nl-NL" altLang="nl-NL" sz="3800" dirty="0"/>
              <a:t>Opkomen voor de ‘zwakkeren in de samenleving’/ Solidariteit</a:t>
            </a:r>
          </a:p>
          <a:p>
            <a:r>
              <a:rPr lang="nl-NL" altLang="nl-NL" sz="3800" dirty="0"/>
              <a:t>Spreiden van inkomen, kennis en macht</a:t>
            </a:r>
          </a:p>
          <a:p>
            <a:r>
              <a:rPr lang="nl-NL" altLang="nl-NL" sz="3800" dirty="0"/>
              <a:t>Ecologie voor economie</a:t>
            </a:r>
          </a:p>
          <a:p>
            <a:endParaRPr lang="nl-NL" altLang="nl-NL" sz="3800" dirty="0"/>
          </a:p>
          <a:p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286075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/>
              <a:t>Socialistische/ Sociaaldemocratische partijen</a:t>
            </a:r>
          </a:p>
        </p:txBody>
      </p:sp>
      <p:sp>
        <p:nvSpPr>
          <p:cNvPr id="819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altLang="nl-NL"/>
          </a:p>
          <a:p>
            <a:r>
              <a:rPr lang="nl-NL" altLang="nl-NL"/>
              <a:t>SP</a:t>
            </a:r>
          </a:p>
          <a:p>
            <a:r>
              <a:rPr lang="nl-NL" altLang="nl-NL"/>
              <a:t>GroenLinks</a:t>
            </a:r>
          </a:p>
          <a:p>
            <a:r>
              <a:rPr lang="nl-NL" altLang="nl-NL"/>
              <a:t>PvdA (sociaal – democratisch)</a:t>
            </a:r>
          </a:p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23446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Confessionalisme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894454" cy="4351338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  <a:defRPr/>
            </a:pPr>
            <a:r>
              <a:rPr lang="nl-NL" sz="2400" dirty="0"/>
              <a:t>Belangrijkste kenmerken confessionalisme:</a:t>
            </a:r>
          </a:p>
          <a:p>
            <a:pPr>
              <a:buFontTx/>
              <a:buNone/>
              <a:defRPr/>
            </a:pPr>
            <a:endParaRPr lang="nl-NL" sz="2400" dirty="0"/>
          </a:p>
          <a:p>
            <a:pPr marL="514350" indent="-514350">
              <a:defRPr/>
            </a:pPr>
            <a:r>
              <a:rPr lang="nl-NL" sz="2400" dirty="0"/>
              <a:t>Rentmeesterschap (ecologisch)</a:t>
            </a:r>
          </a:p>
          <a:p>
            <a:pPr marL="514350" indent="-514350">
              <a:defRPr/>
            </a:pPr>
            <a:r>
              <a:rPr lang="nl-NL" sz="2400" dirty="0"/>
              <a:t>Naastenliefde/ Solidariteit (niet zozeer economisch, meer sociale zorg)</a:t>
            </a:r>
          </a:p>
          <a:p>
            <a:pPr marL="514350" indent="-514350">
              <a:defRPr/>
            </a:pPr>
            <a:r>
              <a:rPr lang="nl-NL" sz="2400" dirty="0"/>
              <a:t>‘Gespreide verantwoordelijkheid’: burgers, bedrijven, maatschappelijke instellingen en overheid</a:t>
            </a:r>
          </a:p>
          <a:p>
            <a:pPr marL="514350" indent="-514350">
              <a:defRPr/>
            </a:pPr>
            <a:r>
              <a:rPr lang="nl-NL" sz="2400" dirty="0"/>
              <a:t>Aanvullende rol voor de overheid en een sterk maatschappelijk middenveld</a:t>
            </a:r>
          </a:p>
          <a:p>
            <a:pPr marL="514350" indent="-514350">
              <a:defRPr/>
            </a:pPr>
            <a:endParaRPr lang="nl-NL" sz="2400" dirty="0"/>
          </a:p>
          <a:p>
            <a:pPr marL="0" indent="0">
              <a:buNone/>
              <a:defRPr/>
            </a:pPr>
            <a:r>
              <a:rPr lang="nl-NL" sz="2400" dirty="0"/>
              <a:t>Voorbeelden van partijen:</a:t>
            </a:r>
          </a:p>
          <a:p>
            <a:pPr marL="0" indent="0">
              <a:buNone/>
              <a:defRPr/>
            </a:pPr>
            <a:r>
              <a:rPr lang="nl-NL" sz="2400" dirty="0"/>
              <a:t>CDA                 (politieke midden)</a:t>
            </a:r>
          </a:p>
          <a:p>
            <a:pPr marL="0" indent="0">
              <a:buNone/>
              <a:defRPr/>
            </a:pPr>
            <a:r>
              <a:rPr lang="nl-NL" sz="2400" dirty="0"/>
              <a:t>ChristenUnie (links van het politieke midden)</a:t>
            </a:r>
          </a:p>
          <a:p>
            <a:pPr marL="0" indent="0">
              <a:buNone/>
              <a:defRPr/>
            </a:pPr>
            <a:r>
              <a:rPr lang="nl-NL" sz="2400" dirty="0"/>
              <a:t>SGP                 (rechts vanwege conservatieve en reactionaire standpunten)</a:t>
            </a:r>
          </a:p>
          <a:p>
            <a:pPr marL="514350" indent="-514350">
              <a:defRPr/>
            </a:pPr>
            <a:endParaRPr lang="nl-NL" sz="2400" dirty="0"/>
          </a:p>
          <a:p>
            <a:pPr marL="514350" indent="-514350">
              <a:defRPr/>
            </a:pPr>
            <a:endParaRPr lang="nl-NL" dirty="0"/>
          </a:p>
          <a:p>
            <a:pPr>
              <a:buFontTx/>
              <a:buNone/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94880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867</Words>
  <Application>Microsoft Office PowerPoint</Application>
  <PresentationFormat>Breedbeeld</PresentationFormat>
  <Paragraphs>189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Kantoorthema</vt:lpstr>
      <vt:lpstr>Paragraaf 2: Politieke stromingen</vt:lpstr>
      <vt:lpstr> Politieke partijen: overeenkomsten en verschillen</vt:lpstr>
      <vt:lpstr>2.1: Wat is een ideologie?</vt:lpstr>
      <vt:lpstr>2.2: De drie hoofdstromingen</vt:lpstr>
      <vt:lpstr>Liberalisme</vt:lpstr>
      <vt:lpstr>Liberale partijen in de Tweede Kamer</vt:lpstr>
      <vt:lpstr>Socialisme/ Sociaaldemocratie </vt:lpstr>
      <vt:lpstr>Socialistische/ Sociaaldemocratische partijen</vt:lpstr>
      <vt:lpstr>Confessionalisme</vt:lpstr>
      <vt:lpstr>Andere politieke richtingen</vt:lpstr>
      <vt:lpstr>Pragmatisme</vt:lpstr>
      <vt:lpstr>Populisme</vt:lpstr>
      <vt:lpstr>Populistische partijen:</vt:lpstr>
      <vt:lpstr>Progressief versus conservatief</vt:lpstr>
      <vt:lpstr>Politiek Links</vt:lpstr>
      <vt:lpstr>Politiek Rechts</vt:lpstr>
      <vt:lpstr>Politieke Midden</vt:lpstr>
      <vt:lpstr>PowerPoint-presentatie</vt:lpstr>
      <vt:lpstr>Politieke partijen en centrale waarden</vt:lpstr>
      <vt:lpstr>Politieke stromingen en centrale waarden</vt:lpstr>
      <vt:lpstr>Kritiek op de Links/ Rechts benadering</vt:lpstr>
      <vt:lpstr>Kosmopolitisme versus nationalisme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2: Politieke stromingen</dc:title>
  <dc:creator>Daniel FluitErMaarNaar</dc:creator>
  <cp:lastModifiedBy>Fluitsma, D.W.P.M. (Daniel)</cp:lastModifiedBy>
  <cp:revision>20</cp:revision>
  <dcterms:created xsi:type="dcterms:W3CDTF">2018-01-09T09:34:40Z</dcterms:created>
  <dcterms:modified xsi:type="dcterms:W3CDTF">2023-02-13T12:45:46Z</dcterms:modified>
</cp:coreProperties>
</file>